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Caveat"/>
      <p:regular r:id="rId31"/>
      <p:bold r:id="rId32"/>
    </p:embeddedFont>
    <p:embeddedFont>
      <p:font typeface="Encode Sans"/>
      <p:regular r:id="rId33"/>
      <p:bold r:id="rId34"/>
    </p:embeddedFont>
    <p:embeddedFont>
      <p:font typeface="Encode Sans SemiBold"/>
      <p:regular r:id="rId35"/>
      <p:bold r:id="rId36"/>
    </p:embeddedFont>
    <p:embeddedFont>
      <p:font typeface="IBM Plex Mono Light"/>
      <p:regular r:id="rId37"/>
      <p:bold r:id="rId38"/>
      <p:italic r:id="rId39"/>
      <p:boldItalic r:id="rId40"/>
    </p:embeddedFont>
    <p:embeddedFont>
      <p:font typeface="IBM Plex Mono ExtraLight"/>
      <p:regular r:id="rId41"/>
      <p:bold r:id="rId42"/>
      <p:italic r:id="rId43"/>
      <p:boldItalic r:id="rId44"/>
    </p:embeddedFont>
    <p:embeddedFont>
      <p:font typeface="IBM Plex Mono Thin"/>
      <p:regular r:id="rId45"/>
      <p:bold r:id="rId46"/>
      <p:italic r:id="rId47"/>
      <p:boldItalic r:id="rId48"/>
    </p:embeddedFont>
    <p:embeddedFont>
      <p:font typeface="IBM Plex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F81144-BBE6-461B-87AD-BA518C2D8373}">
  <a:tblStyle styleId="{6AF81144-BBE6-461B-87AD-BA518C2D83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MonoLight-boldItalic.fntdata"/><Relationship Id="rId42" Type="http://schemas.openxmlformats.org/officeDocument/2006/relationships/font" Target="fonts/IBMPlexMonoExtraLight-bold.fntdata"/><Relationship Id="rId41" Type="http://schemas.openxmlformats.org/officeDocument/2006/relationships/font" Target="fonts/IBMPlexMonoExtraLight-regular.fntdata"/><Relationship Id="rId44" Type="http://schemas.openxmlformats.org/officeDocument/2006/relationships/font" Target="fonts/IBMPlexMonoExtraLight-boldItalic.fntdata"/><Relationship Id="rId43" Type="http://schemas.openxmlformats.org/officeDocument/2006/relationships/font" Target="fonts/IBMPlexMonoExtraLight-italic.fntdata"/><Relationship Id="rId46" Type="http://schemas.openxmlformats.org/officeDocument/2006/relationships/font" Target="fonts/IBMPlexMonoThin-bold.fntdata"/><Relationship Id="rId45" Type="http://schemas.openxmlformats.org/officeDocument/2006/relationships/font" Target="fonts/IBMPlexMonoTh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IBMPlexMonoThin-boldItalic.fntdata"/><Relationship Id="rId47" Type="http://schemas.openxmlformats.org/officeDocument/2006/relationships/font" Target="fonts/IBMPlexMonoThin-italic.fntdata"/><Relationship Id="rId49" Type="http://schemas.openxmlformats.org/officeDocument/2006/relationships/font" Target="fonts/IBMPlexMon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aveat-regular.fntdata"/><Relationship Id="rId30" Type="http://schemas.openxmlformats.org/officeDocument/2006/relationships/slide" Target="slides/slide24.xml"/><Relationship Id="rId33" Type="http://schemas.openxmlformats.org/officeDocument/2006/relationships/font" Target="fonts/EncodeSans-regular.fntdata"/><Relationship Id="rId32" Type="http://schemas.openxmlformats.org/officeDocument/2006/relationships/font" Target="fonts/Caveat-bold.fntdata"/><Relationship Id="rId35" Type="http://schemas.openxmlformats.org/officeDocument/2006/relationships/font" Target="fonts/EncodeSansSemiBold-regular.fntdata"/><Relationship Id="rId34" Type="http://schemas.openxmlformats.org/officeDocument/2006/relationships/font" Target="fonts/EncodeSans-bold.fntdata"/><Relationship Id="rId37" Type="http://schemas.openxmlformats.org/officeDocument/2006/relationships/font" Target="fonts/IBMPlexMonoLight-regular.fntdata"/><Relationship Id="rId36" Type="http://schemas.openxmlformats.org/officeDocument/2006/relationships/font" Target="fonts/EncodeSansSemiBold-bold.fntdata"/><Relationship Id="rId39" Type="http://schemas.openxmlformats.org/officeDocument/2006/relationships/font" Target="fonts/IBMPlexMonoLight-italic.fntdata"/><Relationship Id="rId38" Type="http://schemas.openxmlformats.org/officeDocument/2006/relationships/font" Target="fonts/IBMPlexMonoLight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Mono-italic.fntdata"/><Relationship Id="rId50" Type="http://schemas.openxmlformats.org/officeDocument/2006/relationships/font" Target="fonts/IBMPlexMono-bold.fntdata"/><Relationship Id="rId52" Type="http://schemas.openxmlformats.org/officeDocument/2006/relationships/font" Target="fonts/IBMPlex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6ac225ad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6ac225ad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6ac225ad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6ac225ad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6ac225a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6ac225a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6ac225a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6ac225a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6ac225ad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6ac225ad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6ac225ad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6ac225ad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6ac225ad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6ac225ad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6ac225ad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6ac225ad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68a6b04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68a6b04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568a6b04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568a6b04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56ac225ad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56ac225ad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56ac225ad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56ac225ad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56ac225ad9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56ac225ad9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56ac225ad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56ac225ad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6ac225ad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6ac225ad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68a6b04f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68a6b04f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6ac225ad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6ac225ad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68a6b04f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68a6b04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6ac225ad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6ac225ad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6ac225a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6ac225a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6ac225ad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6ac225ad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6ac225ad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6ac225a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hyperlink" Target="https://en.wikipedia.org/wiki/Precision_and_recall" TargetMode="External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hyperlink" Target="https://en.wikipedia.org/wiki/Precision_and_recal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hyperlink" Target="https://en.wikipedia.org/wiki/Precision_and_recal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n.wikipedia.org/wiki/Confusion_matrix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2 - Ciencia de Datos </a:t>
            </a:r>
            <a:endParaRPr/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53725" y="2843650"/>
            <a:ext cx="8520600" cy="11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Volvemos 19:19</a:t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modelo de clasificación fácil</a:t>
            </a:r>
            <a:endParaRPr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75" y="872916"/>
            <a:ext cx="6281399" cy="35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7072300" y="1469575"/>
            <a:ext cx="11634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Positive | 1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7072300" y="3435975"/>
            <a:ext cx="12018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Nega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tive | 0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una matriz de confusión</a:t>
            </a:r>
            <a:endParaRPr/>
          </a:p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725" y="662725"/>
            <a:ext cx="5435200" cy="3829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2" name="Google Shape;182;p25"/>
          <p:cNvGraphicFramePr/>
          <p:nvPr/>
        </p:nvGraphicFramePr>
        <p:xfrm>
          <a:off x="803475" y="167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{6AF81144-BBE6-461B-87AD-BA518C2D8373}</a:tableStyleId>
              </a:tblPr>
              <a:tblGrid>
                <a:gridCol w="1124300"/>
                <a:gridCol w="1124300"/>
              </a:tblGrid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83" name="Google Shape;183;p25"/>
          <p:cNvSpPr txBox="1"/>
          <p:nvPr/>
        </p:nvSpPr>
        <p:spPr>
          <a:xfrm flipH="1">
            <a:off x="1163675" y="1264200"/>
            <a:ext cx="152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PREDICTED VALUES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 flipH="1" rot="-5400000">
            <a:off x="-534450" y="2547475"/>
            <a:ext cx="195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ACTUAL</a:t>
            </a: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 VALUES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8618375" y="1607350"/>
            <a:ext cx="304800" cy="562500"/>
          </a:xfrm>
          <a:prstGeom prst="rect">
            <a:avLst/>
          </a:prstGeom>
          <a:solidFill>
            <a:srgbClr val="A9D1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7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8592425" y="3091550"/>
            <a:ext cx="356700" cy="562500"/>
          </a:xfrm>
          <a:prstGeom prst="rect">
            <a:avLst/>
          </a:prstGeom>
          <a:solidFill>
            <a:srgbClr val="A9D1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13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 flipH="1">
            <a:off x="8440925" y="720100"/>
            <a:ext cx="6597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TOTAL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188" name="Google Shape;188;p25"/>
          <p:cNvCxnSpPr>
            <a:stCxn id="187" idx="2"/>
          </p:cNvCxnSpPr>
          <p:nvPr/>
        </p:nvCxnSpPr>
        <p:spPr>
          <a:xfrm>
            <a:off x="8770775" y="1024900"/>
            <a:ext cx="8400" cy="4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 caso fácil (porque meme)</a:t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375" y="832425"/>
            <a:ext cx="5306775" cy="3478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6" name="Google Shape;196;p26"/>
          <p:cNvGraphicFramePr/>
          <p:nvPr/>
        </p:nvGraphicFramePr>
        <p:xfrm>
          <a:off x="803475" y="167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{6AF81144-BBE6-461B-87AD-BA518C2D8373}</a:tableStyleId>
              </a:tblPr>
              <a:tblGrid>
                <a:gridCol w="1124300"/>
                <a:gridCol w="1124300"/>
              </a:tblGrid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97" name="Google Shape;197;p26"/>
          <p:cNvSpPr txBox="1"/>
          <p:nvPr/>
        </p:nvSpPr>
        <p:spPr>
          <a:xfrm flipH="1">
            <a:off x="1163675" y="1264200"/>
            <a:ext cx="152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ACTUAL </a:t>
            </a: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VALUES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 flipH="1" rot="-5400000">
            <a:off x="-534450" y="2547475"/>
            <a:ext cx="195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PREDICTED </a:t>
            </a: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VALUES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 or not spam?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11569" l="3790" r="4195" t="7753"/>
          <a:stretch/>
        </p:blipFill>
        <p:spPr>
          <a:xfrm>
            <a:off x="4263300" y="1011000"/>
            <a:ext cx="4515850" cy="33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4033013" y="2571750"/>
            <a:ext cx="2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1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4033013" y="3550800"/>
            <a:ext cx="2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0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6394913" y="642250"/>
            <a:ext cx="2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1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7783138" y="642250"/>
            <a:ext cx="25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0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graphicFrame>
        <p:nvGraphicFramePr>
          <p:cNvPr id="210" name="Google Shape;210;p27"/>
          <p:cNvGraphicFramePr/>
          <p:nvPr/>
        </p:nvGraphicFramePr>
        <p:xfrm>
          <a:off x="1170875" y="216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{6AF81144-BBE6-461B-87AD-BA518C2D8373}</a:tableStyleId>
              </a:tblPr>
              <a:tblGrid>
                <a:gridCol w="1124300"/>
                <a:gridCol w="1124300"/>
              </a:tblGrid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27"/>
          <p:cNvSpPr txBox="1"/>
          <p:nvPr/>
        </p:nvSpPr>
        <p:spPr>
          <a:xfrm flipH="1">
            <a:off x="1531075" y="1746400"/>
            <a:ext cx="1528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PREDICTED VALUES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 flipH="1" rot="-5400000">
            <a:off x="-167050" y="3029675"/>
            <a:ext cx="195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ACTUAL VALUES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2324" l="0" r="0" t="0"/>
          <a:stretch/>
        </p:blipFill>
        <p:spPr>
          <a:xfrm>
            <a:off x="6238300" y="119550"/>
            <a:ext cx="2782850" cy="4939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/>
          <p:nvPr/>
        </p:nvSpPr>
        <p:spPr>
          <a:xfrm>
            <a:off x="214325" y="4722525"/>
            <a:ext cx="5403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IBM Plex Mono"/>
                <a:ea typeface="IBM Plex Mono"/>
                <a:cs typeface="IBM Plex Mono"/>
                <a:sym typeface="IBM Plex Mono"/>
                <a:hlinkClick r:id="rId4"/>
              </a:rPr>
              <a:t>https://en.wikipedia.org/wiki/Precision_and_recall</a:t>
            </a:r>
            <a:r>
              <a:rPr lang="en" sz="12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 sz="12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214325" y="191350"/>
            <a:ext cx="3941700" cy="4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Qué queremos maximizar?</a:t>
            </a:r>
            <a:endParaRPr>
              <a:solidFill>
                <a:srgbClr val="9800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Precision: Fracción d</a:t>
            </a:r>
            <a:r>
              <a:rPr lang="en">
                <a:solidFill>
                  <a:srgbClr val="38761D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e </a:t>
            </a:r>
            <a:r>
              <a:rPr b="1" lang="en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emails importantes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entre los emails </a:t>
            </a:r>
            <a:r>
              <a:rPr b="1" i="1" lang="en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que llegaron al Inbox</a:t>
            </a:r>
            <a:r>
              <a:rPr i="1"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.</a:t>
            </a:r>
            <a:endParaRPr i="1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Precision = Positive Predicted Value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PPV = TP / (TP + FP)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Exhaustividad (Recall): Fracción de </a:t>
            </a:r>
            <a:r>
              <a:rPr b="1" i="1" lang="en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emails importantes que llegaron al inbox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, con respecto a  </a:t>
            </a: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todos los emails importantes.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Recall = True Positive Rate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TPR = TP / P = TP / (TP + FN)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Accuracy = Exactitud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ACC = TP + TN / P + N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21" name="Google Shape;221;p28"/>
          <p:cNvSpPr/>
          <p:nvPr/>
        </p:nvSpPr>
        <p:spPr>
          <a:xfrm>
            <a:off x="6475303" y="3616575"/>
            <a:ext cx="2372700" cy="39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8"/>
          <p:cNvSpPr txBox="1"/>
          <p:nvPr/>
        </p:nvSpPr>
        <p:spPr>
          <a:xfrm>
            <a:off x="6375145" y="23291"/>
            <a:ext cx="14550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Encode Sans SemiBold"/>
                <a:ea typeface="Encode Sans SemiBold"/>
                <a:cs typeface="Encode Sans SemiBold"/>
                <a:sym typeface="Encode Sans SemiBold"/>
              </a:rPr>
              <a:t>Emails importantes</a:t>
            </a:r>
            <a:endParaRPr i="1" sz="9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23" name="Google Shape;223;p28"/>
          <p:cNvSpPr txBox="1"/>
          <p:nvPr/>
        </p:nvSpPr>
        <p:spPr>
          <a:xfrm>
            <a:off x="6582475" y="3199400"/>
            <a:ext cx="12858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Emails (Inbox)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7753603" y="23312"/>
            <a:ext cx="12321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Encode Sans SemiBold"/>
                <a:ea typeface="Encode Sans SemiBold"/>
                <a:cs typeface="Encode Sans SemiBold"/>
                <a:sym typeface="Encode Sans SemiBold"/>
              </a:rPr>
              <a:t>Emails indeseables</a:t>
            </a:r>
            <a:endParaRPr i="1" sz="9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425" y="152400"/>
            <a:ext cx="1777475" cy="17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/>
        </p:nvSpPr>
        <p:spPr>
          <a:xfrm>
            <a:off x="4607725" y="1982400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  <a:latin typeface="Encode Sans"/>
                <a:ea typeface="Encode Sans"/>
                <a:cs typeface="Encode Sans"/>
                <a:sym typeface="Encode Sans"/>
              </a:rPr>
              <a:t>verde</a:t>
            </a: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 = acierto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rojo</a:t>
            </a: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 = error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214929"/>
            <a:ext cx="3726502" cy="484509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/>
        </p:nvSpPr>
        <p:spPr>
          <a:xfrm>
            <a:off x="214325" y="4722525"/>
            <a:ext cx="5403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IBM Plex Mono"/>
                <a:ea typeface="IBM Plex Mono"/>
                <a:cs typeface="IBM Plex Mono"/>
                <a:sym typeface="IBM Plex Mono"/>
                <a:hlinkClick r:id="rId4"/>
              </a:rPr>
              <a:t>https://en.wikipedia.org/wiki/Precision_and_recall</a:t>
            </a:r>
            <a:r>
              <a:rPr lang="en" sz="12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 sz="12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214325" y="191350"/>
            <a:ext cx="4615500" cy="4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Qué pasa si dejamos entrar todos los emails al Inbox?</a:t>
            </a:r>
            <a:endParaRPr>
              <a:solidFill>
                <a:srgbClr val="9800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Precision: Fracción d</a:t>
            </a:r>
            <a:r>
              <a:rPr lang="en">
                <a:solidFill>
                  <a:srgbClr val="38761D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e </a:t>
            </a:r>
            <a:r>
              <a:rPr b="1" lang="en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emails importantes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entre los emails </a:t>
            </a:r>
            <a:r>
              <a:rPr b="1" i="1" lang="en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que llegaron al Inbox</a:t>
            </a:r>
            <a:r>
              <a:rPr i="1"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.</a:t>
            </a:r>
            <a:endParaRPr i="1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Precision = Positive Predicted Value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PPV = TP / (TP + FP) = 12 / 22 = 54%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Exhaustividad (Recall): Fracción de </a:t>
            </a:r>
            <a:r>
              <a:rPr b="1" i="1" lang="en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emails importantes que llegaron al inbox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, con respecto a  </a:t>
            </a: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todos los emails importantes.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Recall = True Positive Rate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TPR = TP / P = TP / (TP + FN) = 12 / 12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Pero también: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False Positive Rate (Probabilidad de falsa Alarma)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FPR = FP / N = FP / (FP + TN) = 10/10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35" name="Google Shape;235;p29"/>
          <p:cNvSpPr txBox="1"/>
          <p:nvPr/>
        </p:nvSpPr>
        <p:spPr>
          <a:xfrm>
            <a:off x="3513200" y="2778425"/>
            <a:ext cx="98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ncode Sans SemiBold"/>
                <a:ea typeface="Encode Sans SemiBold"/>
                <a:cs typeface="Encode Sans SemiBold"/>
                <a:sym typeface="Encode Sans SemiBold"/>
              </a:rPr>
              <a:t>💯!!</a:t>
            </a:r>
            <a:endParaRPr sz="3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36" name="Google Shape;236;p29"/>
          <p:cNvSpPr txBox="1"/>
          <p:nvPr/>
        </p:nvSpPr>
        <p:spPr>
          <a:xfrm>
            <a:off x="3589400" y="3979425"/>
            <a:ext cx="98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ncode Sans SemiBold"/>
                <a:ea typeface="Encode Sans SemiBold"/>
                <a:cs typeface="Encode Sans SemiBold"/>
                <a:sym typeface="Encode Sans SemiBold"/>
              </a:rPr>
              <a:t>💯!!</a:t>
            </a:r>
            <a:endParaRPr sz="3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3589400" y="1185675"/>
            <a:ext cx="98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ncode Sans SemiBold"/>
                <a:ea typeface="Encode Sans SemiBold"/>
                <a:cs typeface="Encode Sans SemiBold"/>
                <a:sym typeface="Encode Sans SemiBold"/>
              </a:rPr>
              <a:t>😐</a:t>
            </a:r>
            <a:endParaRPr sz="3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000" y="65725"/>
            <a:ext cx="242893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214325" y="4722525"/>
            <a:ext cx="54036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IBM Plex Mono"/>
                <a:ea typeface="IBM Plex Mono"/>
                <a:cs typeface="IBM Plex Mono"/>
                <a:sym typeface="IBM Plex Mono"/>
                <a:hlinkClick r:id="rId4"/>
              </a:rPr>
              <a:t>https://en.wikipedia.org/wiki/Precision_and_recall</a:t>
            </a:r>
            <a:r>
              <a:rPr lang="en" sz="1200">
                <a:latin typeface="IBM Plex Mono"/>
                <a:ea typeface="IBM Plex Mono"/>
                <a:cs typeface="IBM Plex Mono"/>
                <a:sym typeface="IBM Plex Mono"/>
              </a:rPr>
              <a:t> </a:t>
            </a:r>
            <a:endParaRPr sz="1200"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214325" y="191350"/>
            <a:ext cx="4615500" cy="4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Qué pasa si dejamos entrar pocos emails al Inbox?</a:t>
            </a:r>
            <a:endParaRPr>
              <a:solidFill>
                <a:srgbClr val="9800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Precision (Especificidad)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Fracción d</a:t>
            </a:r>
            <a:r>
              <a:rPr lang="en">
                <a:solidFill>
                  <a:srgbClr val="38761D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e </a:t>
            </a:r>
            <a:r>
              <a:rPr b="1" lang="en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emails importantes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entre los emails </a:t>
            </a:r>
            <a:r>
              <a:rPr b="1" i="1" lang="en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que llegaron al Inbox</a:t>
            </a:r>
            <a:r>
              <a:rPr i="1"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.</a:t>
            </a:r>
            <a:endParaRPr i="1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Precision = Positive Predicted Value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PPV = TP / (TP + FP) = 1 / 1 = 100%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Exhaustividad (Recall)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Fracción de </a:t>
            </a:r>
            <a:r>
              <a:rPr b="1" i="1" lang="en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emails importantes que llegaron al inbox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, con respecto a  </a:t>
            </a: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todos los emails importantes.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Recall = True Positive Rate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TPR = TP / P = TP / (TP + FN) = 1 / 12 = </a:t>
            </a:r>
            <a:r>
              <a:rPr b="1" lang="en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8.33%</a:t>
            </a:r>
            <a:endParaRPr b="1">
              <a:solidFill>
                <a:srgbClr val="9900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3444325" y="1660925"/>
            <a:ext cx="98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ncode Sans SemiBold"/>
                <a:ea typeface="Encode Sans SemiBold"/>
                <a:cs typeface="Encode Sans SemiBold"/>
                <a:sym typeface="Encode Sans SemiBold"/>
              </a:rPr>
              <a:t>💯!!</a:t>
            </a:r>
            <a:endParaRPr sz="3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4078350" y="3451275"/>
            <a:ext cx="98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ncode Sans SemiBold"/>
                <a:ea typeface="Encode Sans SemiBold"/>
                <a:cs typeface="Encode Sans SemiBold"/>
                <a:sym typeface="Encode Sans SemiBold"/>
              </a:rPr>
              <a:t>😞</a:t>
            </a:r>
            <a:r>
              <a:rPr lang="en" sz="3000">
                <a:latin typeface="Encode Sans SemiBold"/>
                <a:ea typeface="Encode Sans SemiBold"/>
                <a:cs typeface="Encode Sans SemiBold"/>
                <a:sym typeface="Encode Sans SemiBold"/>
              </a:rPr>
              <a:t>!!</a:t>
            </a:r>
            <a:endParaRPr sz="3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Hablemos de umbrales </a:t>
            </a:r>
            <a:endParaRPr/>
          </a:p>
        </p:txBody>
      </p:sp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1"/>
          <p:cNvSpPr txBox="1"/>
          <p:nvPr>
            <p:ph idx="1" type="body"/>
          </p:nvPr>
        </p:nvSpPr>
        <p:spPr>
          <a:xfrm>
            <a:off x="311700" y="834050"/>
            <a:ext cx="65052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Tenemos datos </a:t>
            </a:r>
            <a:r>
              <a:rPr b="1" i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clasificados </a:t>
            </a:r>
            <a:r>
              <a:rPr lang="en">
                <a:solidFill>
                  <a:schemeClr val="dk1"/>
                </a:solidFill>
              </a:rPr>
              <a:t>(positivos, negativos)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Cada dato tiene una </a:t>
            </a:r>
            <a:r>
              <a:rPr b="1" i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probabilidad de pertenencia</a:t>
            </a:r>
            <a:r>
              <a:rPr lang="en"/>
              <a:t> a su clase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(funciona como un puntaje/score, podemos rankear los datos!)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Aunque no lo veamos, hay un umbral!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Es lo que define Verdaderos Positivos, Verdaderos Negativos, Falsos Positivos, Falsos Negativos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El umbral por defecto es p = 0.5</a:t>
            </a:r>
            <a:endParaRPr/>
          </a:p>
        </p:txBody>
      </p:sp>
      <p:pic>
        <p:nvPicPr>
          <p:cNvPr id="255" name="Google Shape;25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932" y="621988"/>
            <a:ext cx="2061743" cy="394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 la predicción</a:t>
            </a:r>
            <a:endParaRPr/>
          </a:p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 b="34653" l="0" r="0" t="0"/>
          <a:stretch/>
        </p:blipFill>
        <p:spPr>
          <a:xfrm>
            <a:off x="2318575" y="841600"/>
            <a:ext cx="6389225" cy="36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2"/>
          <p:cNvSpPr txBox="1"/>
          <p:nvPr/>
        </p:nvSpPr>
        <p:spPr>
          <a:xfrm>
            <a:off x="717650" y="2362600"/>
            <a:ext cx="155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Numero de casos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(pacientes)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3475375" y="4402675"/>
            <a:ext cx="378900" cy="16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6877375" y="4353500"/>
            <a:ext cx="378900" cy="16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3691475" y="4118825"/>
            <a:ext cx="1065900" cy="161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 txBox="1"/>
          <p:nvPr/>
        </p:nvSpPr>
        <p:spPr>
          <a:xfrm>
            <a:off x="6712575" y="4118825"/>
            <a:ext cx="21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Resultado del test 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(probabilidad del predictor)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4808254" y="3996361"/>
            <a:ext cx="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0.5</a:t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problema de la predicción (visto de otra manera)</a:t>
            </a:r>
            <a:endParaRPr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16" y="1459125"/>
            <a:ext cx="6917956" cy="286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3"/>
          <p:cNvCxnSpPr/>
          <p:nvPr/>
        </p:nvCxnSpPr>
        <p:spPr>
          <a:xfrm>
            <a:off x="5621852" y="2900325"/>
            <a:ext cx="331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3"/>
          <p:cNvSpPr txBox="1"/>
          <p:nvPr/>
        </p:nvSpPr>
        <p:spPr>
          <a:xfrm>
            <a:off x="8074915" y="3003058"/>
            <a:ext cx="106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800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Valor numérico (p)</a:t>
            </a:r>
            <a:endParaRPr i="1" sz="1200">
              <a:solidFill>
                <a:srgbClr val="9800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50" y="969630"/>
            <a:ext cx="10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800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Número de casos</a:t>
            </a:r>
            <a:endParaRPr i="1" sz="1200">
              <a:solidFill>
                <a:srgbClr val="9800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279" name="Google Shape;279;p33"/>
          <p:cNvCxnSpPr/>
          <p:nvPr/>
        </p:nvCxnSpPr>
        <p:spPr>
          <a:xfrm rot="10800000">
            <a:off x="1173062" y="1080525"/>
            <a:ext cx="0" cy="181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33"/>
          <p:cNvCxnSpPr/>
          <p:nvPr/>
        </p:nvCxnSpPr>
        <p:spPr>
          <a:xfrm>
            <a:off x="4768450" y="1345715"/>
            <a:ext cx="0" cy="3153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2 - Ciencia de Datos </a:t>
            </a:r>
            <a:endParaRPr/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 9. Clasificación</a:t>
            </a:r>
            <a:endParaRPr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Curvas ROC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50" y="636250"/>
            <a:ext cx="5179225" cy="393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leer una curva ROC</a:t>
            </a:r>
            <a:endParaRPr/>
          </a:p>
        </p:txBody>
      </p:sp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00" y="662475"/>
            <a:ext cx="5023749" cy="38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075" y="827062"/>
            <a:ext cx="7045025" cy="3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7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48" y="698975"/>
            <a:ext cx="7020699" cy="3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difícil: cancer, pacientes (vida, muerte)</a:t>
            </a:r>
            <a:endParaRPr/>
          </a:p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16" name="Google Shape;316;p38"/>
          <p:cNvGraphicFramePr/>
          <p:nvPr/>
        </p:nvGraphicFramePr>
        <p:xfrm>
          <a:off x="994150" y="2293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{6AF81144-BBE6-461B-87AD-BA518C2D8373}</a:tableStyleId>
              </a:tblPr>
              <a:tblGrid>
                <a:gridCol w="1124300"/>
                <a:gridCol w="1124300"/>
              </a:tblGrid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FP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p38"/>
          <p:cNvSpPr txBox="1"/>
          <p:nvPr/>
        </p:nvSpPr>
        <p:spPr>
          <a:xfrm flipH="1">
            <a:off x="1606120" y="1542662"/>
            <a:ext cx="11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ESTADO REAL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 flipH="1" rot="-5400000">
            <a:off x="2518836" y="3163038"/>
            <a:ext cx="195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</a:t>
            </a: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RONOSTICO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162000" y="3682600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Maligno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2296800" y="1901075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Maligno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1178625" y="1901075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Beni</a:t>
            </a: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162000" y="2677050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Benigno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221975" y="857250"/>
            <a:ext cx="31152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Predicción de Pronóstico de progresión de Cancer.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graphicFrame>
        <p:nvGraphicFramePr>
          <p:cNvPr id="324" name="Google Shape;324;p38"/>
          <p:cNvGraphicFramePr/>
          <p:nvPr/>
        </p:nvGraphicFramePr>
        <p:xfrm>
          <a:off x="5555275" y="2327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{6AF81144-BBE6-461B-87AD-BA518C2D8373}</a:tableStyleId>
              </a:tblPr>
              <a:tblGrid>
                <a:gridCol w="1124300"/>
                <a:gridCol w="1124300"/>
              </a:tblGrid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</a:tr>
              <a:tr h="102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57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325" name="Google Shape;325;p38"/>
          <p:cNvSpPr txBox="1"/>
          <p:nvPr/>
        </p:nvSpPr>
        <p:spPr>
          <a:xfrm flipH="1">
            <a:off x="6167245" y="1576662"/>
            <a:ext cx="1125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ESTADO REAL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 flipH="1" rot="-5400000">
            <a:off x="7079961" y="3197038"/>
            <a:ext cx="19593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PRONOSTICO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4723125" y="3716600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Maligno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6857925" y="1935075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Maligno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5739750" y="1935075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Benigno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4723125" y="2711050"/>
            <a:ext cx="7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Benigno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Repasando e Integrando</a:t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249975" y="903100"/>
            <a:ext cx="24432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Weights (pesos):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coeficientes de cada variable (feature)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Bias: 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intercept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Sum:</a:t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(x0 * w0) + (x1 * w1) +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(x2 * w2) + (x3 * w3) +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(x4 * w4) + </a:t>
            </a:r>
            <a:r>
              <a:rPr b="1" lang="en">
                <a:solidFill>
                  <a:srgbClr val="4A86E8"/>
                </a:solidFill>
                <a:latin typeface="Encode Sans"/>
                <a:ea typeface="Encode Sans"/>
                <a:cs typeface="Encode Sans"/>
                <a:sym typeface="Encode Sans"/>
              </a:rPr>
              <a:t>b</a:t>
            </a:r>
            <a:endParaRPr b="1">
              <a:solidFill>
                <a:srgbClr val="4A86E8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Predicción (y_predict):</a:t>
            </a:r>
            <a:r>
              <a:rPr b="1" lang="en">
                <a:solidFill>
                  <a:srgbClr val="4A86E8"/>
                </a:solidFill>
                <a:latin typeface="Encode Sans"/>
                <a:ea typeface="Encode Sans"/>
                <a:cs typeface="Encode Sans"/>
                <a:sym typeface="Encode Sans"/>
              </a:rPr>
              <a:t> </a:t>
            </a:r>
            <a:r>
              <a:rPr lang="en">
                <a:solidFill>
                  <a:schemeClr val="dk1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activation_function(sum)</a:t>
            </a:r>
            <a:endParaRPr>
              <a:solidFill>
                <a:schemeClr val="dk1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975" y="850475"/>
            <a:ext cx="6623724" cy="26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650" y="3362475"/>
            <a:ext cx="2719950" cy="10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 rot="10800000">
            <a:off x="6555625" y="2838375"/>
            <a:ext cx="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idx="4294967295"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Vocabulario, jerga (conceptos)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" name="Google Shape;10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 = w</a:t>
            </a:r>
            <a:r>
              <a:rPr baseline="-25000" lang="en" sz="1300"/>
              <a:t>1</a:t>
            </a:r>
            <a:r>
              <a:rPr lang="en" sz="1300"/>
              <a:t> * x</a:t>
            </a:r>
            <a:r>
              <a:rPr baseline="-25000" lang="en" sz="1300"/>
              <a:t>1</a:t>
            </a:r>
            <a:r>
              <a:rPr lang="en" sz="1300"/>
              <a:t> + b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Bias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Weights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Loss</a:t>
            </a:r>
            <a:endParaRPr sz="1300">
              <a:solidFill>
                <a:srgbClr val="98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5746800" y="1152475"/>
            <a:ext cx="305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 = m * a + b (recta)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Ordenada al origen (recta), Intercept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Pendiente (recta), Coeficientes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rgbClr val="980000"/>
                </a:solidFill>
              </a:rPr>
              <a:t>Error</a:t>
            </a:r>
            <a:endParaRPr sz="1300">
              <a:solidFill>
                <a:srgbClr val="980000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60900" y="803675"/>
            <a:ext cx="169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Machine Learning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5708875" y="803675"/>
            <a:ext cx="1699200" cy="3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En otras áreas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0900" y="2396354"/>
            <a:ext cx="3834924" cy="267721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1" name="Google Shape;111;p18"/>
          <p:cNvCxnSpPr/>
          <p:nvPr/>
        </p:nvCxnSpPr>
        <p:spPr>
          <a:xfrm>
            <a:off x="1858575" y="1354750"/>
            <a:ext cx="34137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2" name="Google Shape;112;p18"/>
          <p:cNvCxnSpPr/>
          <p:nvPr/>
        </p:nvCxnSpPr>
        <p:spPr>
          <a:xfrm>
            <a:off x="1858575" y="1717900"/>
            <a:ext cx="34137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1858575" y="2115225"/>
            <a:ext cx="3413700" cy="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4" name="Google Shape;114;p18"/>
          <p:cNvSpPr/>
          <p:nvPr/>
        </p:nvSpPr>
        <p:spPr>
          <a:xfrm>
            <a:off x="165413" y="1814000"/>
            <a:ext cx="1815175" cy="2311525"/>
          </a:xfrm>
          <a:custGeom>
            <a:rect b="b" l="l" r="r" t="t"/>
            <a:pathLst>
              <a:path extrusionOk="0" h="92461" w="72607">
                <a:moveTo>
                  <a:pt x="7466" y="0"/>
                </a:moveTo>
                <a:cubicBezTo>
                  <a:pt x="5226" y="0"/>
                  <a:pt x="4886" y="3719"/>
                  <a:pt x="4099" y="5817"/>
                </a:cubicBezTo>
                <a:cubicBezTo>
                  <a:pt x="1947" y="11552"/>
                  <a:pt x="2216" y="17939"/>
                  <a:pt x="731" y="23881"/>
                </a:cubicBezTo>
                <a:cubicBezTo>
                  <a:pt x="-1335" y="32147"/>
                  <a:pt x="1421" y="41026"/>
                  <a:pt x="3486" y="49292"/>
                </a:cubicBezTo>
                <a:cubicBezTo>
                  <a:pt x="5223" y="56244"/>
                  <a:pt x="7622" y="63819"/>
                  <a:pt x="12977" y="68580"/>
                </a:cubicBezTo>
                <a:cubicBezTo>
                  <a:pt x="23424" y="77867"/>
                  <a:pt x="37409" y="83749"/>
                  <a:pt x="51247" y="85725"/>
                </a:cubicBezTo>
                <a:cubicBezTo>
                  <a:pt x="57477" y="86615"/>
                  <a:pt x="73854" y="93395"/>
                  <a:pt x="69923" y="88481"/>
                </a:cubicBezTo>
                <a:cubicBezTo>
                  <a:pt x="69245" y="87634"/>
                  <a:pt x="71887" y="89654"/>
                  <a:pt x="72372" y="90624"/>
                </a:cubicBezTo>
                <a:cubicBezTo>
                  <a:pt x="72577" y="91035"/>
                  <a:pt x="72739" y="91267"/>
                  <a:pt x="72372" y="91542"/>
                </a:cubicBezTo>
                <a:cubicBezTo>
                  <a:pt x="70882" y="92659"/>
                  <a:pt x="68699" y="92154"/>
                  <a:pt x="66862" y="9246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Google Shape;115;p18"/>
          <p:cNvSpPr/>
          <p:nvPr/>
        </p:nvSpPr>
        <p:spPr>
          <a:xfrm>
            <a:off x="895525" y="2495200"/>
            <a:ext cx="1725800" cy="887875"/>
          </a:xfrm>
          <a:custGeom>
            <a:rect b="b" l="l" r="r" t="t"/>
            <a:pathLst>
              <a:path extrusionOk="0" h="35515" w="69032">
                <a:moveTo>
                  <a:pt x="0" y="0"/>
                </a:moveTo>
                <a:cubicBezTo>
                  <a:pt x="18397" y="0"/>
                  <a:pt x="33823" y="14638"/>
                  <a:pt x="49904" y="23575"/>
                </a:cubicBezTo>
                <a:cubicBezTo>
                  <a:pt x="54463" y="26109"/>
                  <a:pt x="58903" y="28851"/>
                  <a:pt x="63375" y="31535"/>
                </a:cubicBezTo>
                <a:cubicBezTo>
                  <a:pt x="65099" y="32569"/>
                  <a:pt x="67985" y="35781"/>
                  <a:pt x="68886" y="33984"/>
                </a:cubicBezTo>
                <a:cubicBezTo>
                  <a:pt x="69472" y="32816"/>
                  <a:pt x="67162" y="32010"/>
                  <a:pt x="66437" y="30923"/>
                </a:cubicBezTo>
                <a:cubicBezTo>
                  <a:pt x="65588" y="29650"/>
                  <a:pt x="67889" y="35031"/>
                  <a:pt x="66437" y="355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" name="Google Shape;116;p18"/>
          <p:cNvSpPr/>
          <p:nvPr/>
        </p:nvSpPr>
        <p:spPr>
          <a:xfrm>
            <a:off x="3694819" y="2510525"/>
            <a:ext cx="2038025" cy="642925"/>
          </a:xfrm>
          <a:custGeom>
            <a:rect b="b" l="l" r="r" t="t"/>
            <a:pathLst>
              <a:path extrusionOk="0" h="25717" w="81521">
                <a:moveTo>
                  <a:pt x="81521" y="0"/>
                </a:moveTo>
                <a:cubicBezTo>
                  <a:pt x="74512" y="0"/>
                  <a:pt x="68229" y="4665"/>
                  <a:pt x="61315" y="5817"/>
                </a:cubicBezTo>
                <a:cubicBezTo>
                  <a:pt x="49104" y="7851"/>
                  <a:pt x="37504" y="12614"/>
                  <a:pt x="25494" y="15614"/>
                </a:cubicBezTo>
                <a:cubicBezTo>
                  <a:pt x="18229" y="17429"/>
                  <a:pt x="10293" y="18195"/>
                  <a:pt x="4063" y="22349"/>
                </a:cubicBezTo>
                <a:cubicBezTo>
                  <a:pt x="3189" y="22932"/>
                  <a:pt x="2358" y="23880"/>
                  <a:pt x="1307" y="23880"/>
                </a:cubicBezTo>
                <a:cubicBezTo>
                  <a:pt x="435" y="23880"/>
                  <a:pt x="1004" y="20814"/>
                  <a:pt x="389" y="21431"/>
                </a:cubicBezTo>
                <a:cubicBezTo>
                  <a:pt x="-987" y="22812"/>
                  <a:pt x="2419" y="25717"/>
                  <a:pt x="4369" y="257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" name="Google Shape;117;p18"/>
          <p:cNvSpPr txBox="1"/>
          <p:nvPr/>
        </p:nvSpPr>
        <p:spPr>
          <a:xfrm>
            <a:off x="6199775" y="3859525"/>
            <a:ext cx="2418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1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En este mundo hay mucha confusión ... </a:t>
            </a:r>
            <a:endParaRPr i="1" sz="21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e Integración: función de error</a:t>
            </a:r>
            <a:endParaRPr/>
          </a:p>
        </p:txBody>
      </p:sp>
      <p:sp>
        <p:nvSpPr>
          <p:cNvPr id="123" name="Google Shape;12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975" y="850475"/>
            <a:ext cx="6623724" cy="26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79300" y="851650"/>
            <a:ext cx="2161800" cy="3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16500" y="1226375"/>
            <a:ext cx="2720100" cy="3078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 rot="10800000">
            <a:off x="6001300" y="1226375"/>
            <a:ext cx="2720100" cy="30780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6046018" y="1050041"/>
            <a:ext cx="1408800" cy="369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Error Function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29" name="Google Shape;129;p19"/>
          <p:cNvSpPr/>
          <p:nvPr/>
        </p:nvSpPr>
        <p:spPr>
          <a:xfrm rot="-5400000">
            <a:off x="7694025" y="975850"/>
            <a:ext cx="446100" cy="6999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Iterando para reducir el error</a:t>
            </a:r>
            <a:endParaRPr/>
          </a:p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6" name="Google Shape;136;p20"/>
          <p:cNvGrpSpPr/>
          <p:nvPr/>
        </p:nvGrpSpPr>
        <p:grpSpPr>
          <a:xfrm>
            <a:off x="1064475" y="1191650"/>
            <a:ext cx="7715375" cy="3202675"/>
            <a:chOff x="1216875" y="1420250"/>
            <a:chExt cx="7715375" cy="3202675"/>
          </a:xfrm>
        </p:grpSpPr>
        <p:pic>
          <p:nvPicPr>
            <p:cNvPr id="137" name="Google Shape;137;p20"/>
            <p:cNvPicPr preferRelativeResize="0"/>
            <p:nvPr/>
          </p:nvPicPr>
          <p:blipFill rotWithShape="1">
            <a:blip r:embed="rId3">
              <a:alphaModFix/>
            </a:blip>
            <a:srcRect b="15052" l="3514" r="2773" t="0"/>
            <a:stretch/>
          </p:blipFill>
          <p:spPr>
            <a:xfrm>
              <a:off x="1783375" y="1420250"/>
              <a:ext cx="7148875" cy="291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20"/>
            <p:cNvSpPr txBox="1"/>
            <p:nvPr/>
          </p:nvSpPr>
          <p:spPr>
            <a:xfrm>
              <a:off x="1400675" y="3161125"/>
              <a:ext cx="11481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x1, x2, x3, x4...</a:t>
              </a:r>
              <a:endParaRPr i="1" sz="11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39" name="Google Shape;139;p20"/>
            <p:cNvSpPr txBox="1"/>
            <p:nvPr/>
          </p:nvSpPr>
          <p:spPr>
            <a:xfrm>
              <a:off x="1461200" y="3941150"/>
              <a:ext cx="16692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y = Positive, Negative</a:t>
              </a:r>
              <a:endParaRPr i="1" sz="11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40" name="Google Shape;140;p20"/>
            <p:cNvSpPr txBox="1"/>
            <p:nvPr/>
          </p:nvSpPr>
          <p:spPr>
            <a:xfrm>
              <a:off x="7920550" y="3735175"/>
              <a:ext cx="5487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100">
                  <a:solidFill>
                    <a:schemeClr val="dk2"/>
                  </a:solidFill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Error</a:t>
              </a:r>
              <a:endParaRPr i="1" sz="11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41" name="Google Shape;141;p20"/>
            <p:cNvSpPr/>
            <p:nvPr/>
          </p:nvSpPr>
          <p:spPr>
            <a:xfrm>
              <a:off x="1216875" y="2724825"/>
              <a:ext cx="1967100" cy="1898100"/>
            </a:xfrm>
            <a:prstGeom prst="ellipse">
              <a:avLst/>
            </a:prstGeom>
            <a:solidFill>
              <a:srgbClr val="C1B6DD">
                <a:alpha val="3000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0"/>
            <p:cNvSpPr txBox="1"/>
            <p:nvPr/>
          </p:nvSpPr>
          <p:spPr>
            <a:xfrm>
              <a:off x="1607350" y="2326825"/>
              <a:ext cx="1079100" cy="3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Training Data</a:t>
              </a:r>
              <a:endParaRPr sz="1100"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la confusión y sus matrices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600" y="655663"/>
            <a:ext cx="6812750" cy="38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donde viene la matriz de confusión?</a:t>
            </a:r>
            <a:endParaRPr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77278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</a:t>
            </a:r>
            <a:r>
              <a:rPr b="1" i="1" lang="en">
                <a:solidFill>
                  <a:srgbClr val="6AA84F"/>
                </a:solidFill>
                <a:latin typeface="Encode Sans"/>
                <a:ea typeface="Encode Sans"/>
                <a:cs typeface="Encode Sans"/>
                <a:sym typeface="Encode Sans"/>
              </a:rPr>
              <a:t>“matriz de confusión”</a:t>
            </a:r>
            <a:r>
              <a:rPr lang="en"/>
              <a:t> se usa para </a:t>
            </a: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evaluar algoritmos</a:t>
            </a:r>
            <a:r>
              <a:rPr lang="en"/>
              <a:t> de clasificación/predicción, y ver en qué casos </a:t>
            </a: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confunde</a:t>
            </a:r>
            <a:r>
              <a:rPr lang="en"/>
              <a:t> clases. He ahí la confusión. Si hay 6 perros reales y el algoritmo predice o clasifica bien solamente 3, se está </a:t>
            </a:r>
            <a:r>
              <a:rPr b="1" i="1" lang="en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confundiendo</a:t>
            </a:r>
            <a:r>
              <a:rPr lang="en"/>
              <a:t> en otros 3 casos.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 la llama también </a:t>
            </a:r>
            <a:r>
              <a:rPr b="1" lang="en">
                <a:solidFill>
                  <a:srgbClr val="FF0000"/>
                </a:solidFill>
                <a:latin typeface="Encode Sans"/>
                <a:ea typeface="Encode Sans"/>
                <a:cs typeface="Encode Sans"/>
                <a:sym typeface="Encode Sans"/>
              </a:rPr>
              <a:t>matriz de error</a:t>
            </a:r>
            <a:r>
              <a:rPr lang="en"/>
              <a:t>, aunque también muestra los </a:t>
            </a: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aciertos</a:t>
            </a:r>
            <a:r>
              <a:rPr lang="en"/>
              <a:t>! Con total validez se la podría llamar "Matriz de Equivocaciones y Aciertos del algoritmo".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Aunque sería un poco largo, demasiado claro y poco perverso. 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este mundo hay mucha confusión ... </a:t>
            </a:r>
            <a:endParaRPr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834050"/>
            <a:ext cx="4518000" cy="3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Por qué matriz si es una tabla?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Por qué la matriz se llama “de confusión” si </a:t>
            </a:r>
            <a:r>
              <a:rPr b="1" lang="en" sz="17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muestra también los aciertos del algoritmo</a:t>
            </a:r>
            <a:r>
              <a:rPr lang="en" sz="1700"/>
              <a:t>?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https://en.wikipedia.org/wiki/Confusion_matrix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“En este mundo hay mucha confusión, suenan los tambores de la rebelión ...”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– Manu Chao</a:t>
            </a:r>
            <a:endParaRPr sz="14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4240" y="3849325"/>
            <a:ext cx="161586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100" y="689200"/>
            <a:ext cx="3852251" cy="3821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